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6" r:id="rId8"/>
    <p:sldId id="267" r:id="rId9"/>
    <p:sldId id="268" r:id="rId10"/>
    <p:sldId id="273" r:id="rId11"/>
    <p:sldId id="269" r:id="rId12"/>
    <p:sldId id="276" r:id="rId13"/>
    <p:sldId id="270" r:id="rId14"/>
    <p:sldId id="275" r:id="rId15"/>
    <p:sldId id="277" r:id="rId16"/>
    <p:sldId id="274" r:id="rId17"/>
    <p:sldId id="27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694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589" autoAdjust="0"/>
  </p:normalViewPr>
  <p:slideViewPr>
    <p:cSldViewPr snapToGrid="0">
      <p:cViewPr varScale="1">
        <p:scale>
          <a:sx n="105" d="100"/>
          <a:sy n="105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2/21/25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2/21/25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2/21/25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2/21/25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2/21/25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2/21/25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kaggle.com/datasets/muratkokludataset/rice-image-dataset/data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669C3-2A83-E881-AA2E-744F00E241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t="9022" b="67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697" y="1411615"/>
            <a:ext cx="9068586" cy="246150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/>
              <a:t>Rice Classification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F3E9-1F64-6471-3876-833CEA2A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Evaluation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4E3C1-D7C1-BE5F-43F1-C2459889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48" b="1307"/>
          <a:stretch/>
        </p:blipFill>
        <p:spPr>
          <a:xfrm>
            <a:off x="2695670" y="2014194"/>
            <a:ext cx="6608895" cy="33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D5CF-524B-5E03-34D7-832E95B8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51706-4C0D-158C-A1FD-50169604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35" y="1891862"/>
            <a:ext cx="5153565" cy="4054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67166-3643-9092-3CF5-3853B015707F}"/>
              </a:ext>
            </a:extLst>
          </p:cNvPr>
          <p:cNvSpPr txBox="1"/>
          <p:nvPr/>
        </p:nvSpPr>
        <p:spPr>
          <a:xfrm>
            <a:off x="550438" y="2365163"/>
            <a:ext cx="3138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Test Loss: 0.0279 Test Accuracy: 99.10%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6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A457-95B2-B371-A773-2E045E890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420413"/>
            <a:ext cx="10058400" cy="1371600"/>
          </a:xfrm>
        </p:spPr>
        <p:txBody>
          <a:bodyPr>
            <a:normAutofit/>
          </a:bodyPr>
          <a:lstStyle/>
          <a:p>
            <a:r>
              <a:rPr lang="en-US" sz="3800" dirty="0"/>
              <a:t>Misclassified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EAF9E9-8304-E8B2-0C60-85114989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09" y="1488809"/>
            <a:ext cx="5961911" cy="49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673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6FE5-B586-7D54-21E7-8EA0F54E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Performance</a:t>
            </a: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8F0EB86-8219-784D-A3E4-F379EEB8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64" y="1761409"/>
            <a:ext cx="4267570" cy="1813717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A537241-3C24-2AAE-F32D-F7F93D0A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64" y="3936948"/>
            <a:ext cx="9190516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E4E936-BC4C-B7C3-4F0F-B5F17FC2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4" t="22318" r="1316" b="3227"/>
          <a:stretch/>
        </p:blipFill>
        <p:spPr>
          <a:xfrm>
            <a:off x="831129" y="1866507"/>
            <a:ext cx="10529741" cy="393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1E1E9-2552-A95F-FFD1-B99D18A5A81B}"/>
              </a:ext>
            </a:extLst>
          </p:cNvPr>
          <p:cNvSpPr txBox="1"/>
          <p:nvPr/>
        </p:nvSpPr>
        <p:spPr>
          <a:xfrm>
            <a:off x="1066799" y="669303"/>
            <a:ext cx="9868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Spark Performance on 2 VM’s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421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583C-02E0-0A3D-C2D4-9E75D4A5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4272"/>
          </a:xfrm>
        </p:spPr>
        <p:txBody>
          <a:bodyPr>
            <a:normAutofit/>
          </a:bodyPr>
          <a:lstStyle/>
          <a:p>
            <a:r>
              <a:rPr lang="en-US" sz="3600" b="1" dirty="0"/>
              <a:t>Spark Performance on 7 VM’s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7F3366-F0C4-E409-11DE-A9B1F632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22" b="15897"/>
          <a:stretch/>
        </p:blipFill>
        <p:spPr>
          <a:xfrm>
            <a:off x="609600" y="1507254"/>
            <a:ext cx="10967166" cy="45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63" name="Group 2062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2BEE9E27-5550-4DAA-935D-B987C116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2,621 Rice Varieties Stock Photos - Free &amp; Royalty-Free Stock Photos from  Dreamstime">
            <a:extLst>
              <a:ext uri="{FF2B5EF4-FFF2-40B4-BE49-F238E27FC236}">
                <a16:creationId xmlns:a16="http://schemas.microsoft.com/office/drawing/2014/main" id="{0D81ED71-EC30-A5D0-9645-09C720ED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" r="6117" b="-1"/>
          <a:stretch/>
        </p:blipFill>
        <p:spPr bwMode="auto">
          <a:xfrm rot="16200000">
            <a:off x="6592767" y="1257727"/>
            <a:ext cx="5614416" cy="434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9B4AF4B7-C89D-4321-877F-0944ED8F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34EE6-AC7A-DFA3-0391-C56F9B9E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486F1C7C-0D59-4A57-B9FF-60AF2D0E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00" name="Straight Connector 2099">
            <a:extLst>
              <a:ext uri="{FF2B5EF4-FFF2-40B4-BE49-F238E27FC236}">
                <a16:creationId xmlns:a16="http://schemas.microsoft.com/office/drawing/2014/main" id="{5735DC8C-B370-4340-B37D-4472C1639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Straight Connector 2100">
            <a:extLst>
              <a:ext uri="{FF2B5EF4-FFF2-40B4-BE49-F238E27FC236}">
                <a16:creationId xmlns:a16="http://schemas.microsoft.com/office/drawing/2014/main" id="{C404BB8C-445B-49D4-853C-25A931286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2" name="Straight Connector 2101">
            <a:extLst>
              <a:ext uri="{FF2B5EF4-FFF2-40B4-BE49-F238E27FC236}">
                <a16:creationId xmlns:a16="http://schemas.microsoft.com/office/drawing/2014/main" id="{045B8EE3-9336-45C5-ACE9-280CCFD2F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3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EF425-7CEB-B236-B3EF-235E2FF5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81000" y="380678"/>
            <a:ext cx="11430000" cy="6096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804C-1D64-2403-A38E-C079F9151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E326E-4E4F-1943-C510-315F6DE0C4AB}"/>
              </a:ext>
            </a:extLst>
          </p:cNvPr>
          <p:cNvSpPr txBox="1"/>
          <p:nvPr/>
        </p:nvSpPr>
        <p:spPr>
          <a:xfrm>
            <a:off x="1178234" y="1874248"/>
            <a:ext cx="8259096" cy="269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Quality Assurance &amp; Fraud Prevention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Agricultural Optimization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Supply Chain Efficiency</a:t>
            </a:r>
          </a:p>
        </p:txBody>
      </p:sp>
    </p:spTree>
    <p:extLst>
      <p:ext uri="{BB962C8B-B14F-4D97-AF65-F5344CB8AC3E}">
        <p14:creationId xmlns:p14="http://schemas.microsoft.com/office/powerpoint/2010/main" val="143878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9343B2-D22F-66F7-C228-A29A401260E4}"/>
              </a:ext>
            </a:extLst>
          </p:cNvPr>
          <p:cNvSpPr txBox="1"/>
          <p:nvPr/>
        </p:nvSpPr>
        <p:spPr>
          <a:xfrm>
            <a:off x="1160207" y="1474839"/>
            <a:ext cx="9244838" cy="443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dataset is taken from the Kaggle :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https://www.kaggle.com/datasets/muratkokludataset/rice-image-dataset/data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Rice Varieties: Arborio, Basmati, </a:t>
            </a:r>
            <a:r>
              <a:rPr lang="en-US" dirty="0" err="1"/>
              <a:t>Ipsala</a:t>
            </a:r>
            <a:r>
              <a:rPr lang="en-US" dirty="0"/>
              <a:t>, Jasmine, </a:t>
            </a:r>
            <a:r>
              <a:rPr lang="en-US" dirty="0" err="1"/>
              <a:t>Karacadag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Images: 75,000 total (15,000 per variety).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Features: 12 morphological, 4 shape, 90 color features.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Libraries Used: </a:t>
            </a:r>
            <a:r>
              <a:rPr lang="en-US" dirty="0" err="1"/>
              <a:t>Numpy</a:t>
            </a:r>
            <a:r>
              <a:rPr lang="en-US" dirty="0"/>
              <a:t>, Pandas, Matplotlib, Seaborn, TensorFlow, Spark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88B1D-C2C7-0F32-6439-5B8503B9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2245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3907026-2D7D-AFE5-4E35-226712975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46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CC88BCC-CAB9-FD5F-7F9F-D4BBFDBD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83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02CA093-5428-D1BB-D47A-19F28A12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8" y="4507085"/>
            <a:ext cx="1126769" cy="11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10812009-C58D-B7DD-9943-EA93F3C5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55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83837655-D1DD-C4DD-FFD6-F6291C7A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42" y="4507085"/>
            <a:ext cx="1126768" cy="11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84FC0-0D61-DB5D-E692-8445F38C02F1}"/>
              </a:ext>
            </a:extLst>
          </p:cNvPr>
          <p:cNvSpPr txBox="1"/>
          <p:nvPr/>
        </p:nvSpPr>
        <p:spPr>
          <a:xfrm>
            <a:off x="1432134" y="570746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Arborio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E54CB-B6AF-339D-D295-2DAC2D4F8B55}"/>
              </a:ext>
            </a:extLst>
          </p:cNvPr>
          <p:cNvSpPr txBox="1"/>
          <p:nvPr/>
        </p:nvSpPr>
        <p:spPr>
          <a:xfrm>
            <a:off x="3261283" y="57199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Basmati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629C2-9A21-21FB-474C-0E46F9F18FF4}"/>
              </a:ext>
            </a:extLst>
          </p:cNvPr>
          <p:cNvSpPr txBox="1"/>
          <p:nvPr/>
        </p:nvSpPr>
        <p:spPr>
          <a:xfrm>
            <a:off x="5360074" y="569515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Ipsala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1B0B9-69AD-014E-7EE8-72A1F44B7EDF}"/>
              </a:ext>
            </a:extLst>
          </p:cNvPr>
          <p:cNvSpPr txBox="1"/>
          <p:nvPr/>
        </p:nvSpPr>
        <p:spPr>
          <a:xfrm>
            <a:off x="7318948" y="5695159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Jasmine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768EF-DB5E-E86D-9A45-BFB448DB1D06}"/>
              </a:ext>
            </a:extLst>
          </p:cNvPr>
          <p:cNvSpPr txBox="1"/>
          <p:nvPr/>
        </p:nvSpPr>
        <p:spPr>
          <a:xfrm>
            <a:off x="9342258" y="569515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Karacadag</a:t>
            </a:r>
            <a:endParaRPr lang="en-US" dirty="0"/>
          </a:p>
        </p:txBody>
      </p:sp>
      <p:sp>
        <p:nvSpPr>
          <p:cNvPr id="4" name="AutoShape 2" descr="Types of rice Stock Photos, Royalty Free Types of rice Images |  Depositphotos">
            <a:extLst>
              <a:ext uri="{FF2B5EF4-FFF2-40B4-BE49-F238E27FC236}">
                <a16:creationId xmlns:a16="http://schemas.microsoft.com/office/drawing/2014/main" id="{A60EC4BC-F790-7F03-9F33-E219177C77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6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blue rectangular objects&#10;&#10;Description automatically generated">
            <a:extLst>
              <a:ext uri="{FF2B5EF4-FFF2-40B4-BE49-F238E27FC236}">
                <a16:creationId xmlns:a16="http://schemas.microsoft.com/office/drawing/2014/main" id="{DAB53E3E-3370-6A4A-7283-E2677435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24" y="1717703"/>
            <a:ext cx="5298303" cy="3257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BC6A5-BB3E-4AA5-6C2B-8FFD6E95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7703"/>
            <a:ext cx="5464093" cy="3257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9757F-F5EF-8E83-9755-F0C998F3041D}"/>
              </a:ext>
            </a:extLst>
          </p:cNvPr>
          <p:cNvSpPr txBox="1"/>
          <p:nvPr/>
        </p:nvSpPr>
        <p:spPr>
          <a:xfrm>
            <a:off x="1441993" y="5172961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Distribution of rice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E4D4B-D67C-9CE8-AFB4-E4C409F92394}"/>
              </a:ext>
            </a:extLst>
          </p:cNvPr>
          <p:cNvSpPr txBox="1"/>
          <p:nvPr/>
        </p:nvSpPr>
        <p:spPr>
          <a:xfrm>
            <a:off x="6984560" y="5172961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5 images of the rice types</a:t>
            </a:r>
          </a:p>
        </p:txBody>
      </p:sp>
    </p:spTree>
    <p:extLst>
      <p:ext uri="{BB962C8B-B14F-4D97-AF65-F5344CB8AC3E}">
        <p14:creationId xmlns:p14="http://schemas.microsoft.com/office/powerpoint/2010/main" val="167970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6E225-FE24-CAB2-2C57-FA0F4713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685155" y="447675"/>
            <a:ext cx="5962650" cy="5962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65425-6526-511B-A4D0-8F1C0841FAE9}"/>
              </a:ext>
            </a:extLst>
          </p:cNvPr>
          <p:cNvSpPr txBox="1"/>
          <p:nvPr/>
        </p:nvSpPr>
        <p:spPr>
          <a:xfrm>
            <a:off x="801121" y="2105196"/>
            <a:ext cx="10589758" cy="3688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Split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Divided data into 80% training and 20% testing using Spark's random split function.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Training set = 12,000 x 5classes = 60000 images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Testing set = 3,000 x 5classes = 15000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Encoding Labels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Used </a:t>
            </a:r>
            <a:r>
              <a:rPr lang="en-US" sz="2000" dirty="0" err="1"/>
              <a:t>LabelEncoder</a:t>
            </a:r>
            <a:r>
              <a:rPr lang="en-US" sz="2000" dirty="0"/>
              <a:t> to convert textual labels into numerical form for the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857B9-C743-37A0-C4B9-2109ED8A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 – Test Split</a:t>
            </a:r>
          </a:p>
        </p:txBody>
      </p:sp>
    </p:spTree>
    <p:extLst>
      <p:ext uri="{BB962C8B-B14F-4D97-AF65-F5344CB8AC3E}">
        <p14:creationId xmlns:p14="http://schemas.microsoft.com/office/powerpoint/2010/main" val="423546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E26B-EA20-6E97-B760-60B8FF97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Preprocessing: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85F59-F676-AB81-494A-BC4988931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112"/>
          <a:stretch/>
        </p:blipFill>
        <p:spPr>
          <a:xfrm>
            <a:off x="6360160" y="2398169"/>
            <a:ext cx="5466080" cy="3979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EA73E-D070-4C15-4D02-7E71FA86E8D1}"/>
              </a:ext>
            </a:extLst>
          </p:cNvPr>
          <p:cNvSpPr txBox="1"/>
          <p:nvPr/>
        </p:nvSpPr>
        <p:spPr>
          <a:xfrm>
            <a:off x="997974" y="1892457"/>
            <a:ext cx="10525638" cy="307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Technique: </a:t>
            </a:r>
            <a:r>
              <a:rPr lang="en-US" sz="2000" dirty="0"/>
              <a:t>Applied transformations (rotation, shift, shear, zoom, horizontal flip) to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   augment training images.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Image Size: </a:t>
            </a:r>
            <a:r>
              <a:rPr lang="en-US" sz="2000" dirty="0"/>
              <a:t>Resized all images to 150x150 pixels.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Normalization: </a:t>
            </a:r>
            <a:r>
              <a:rPr lang="en-US" sz="2000" dirty="0"/>
              <a:t>Scaled pixel values to a range of [0, 1].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Hyperparameters: </a:t>
            </a:r>
            <a:r>
              <a:rPr lang="en-US" sz="2000" dirty="0"/>
              <a:t>Batch size set to 32.</a:t>
            </a:r>
          </a:p>
        </p:txBody>
      </p:sp>
    </p:spTree>
    <p:extLst>
      <p:ext uri="{BB962C8B-B14F-4D97-AF65-F5344CB8AC3E}">
        <p14:creationId xmlns:p14="http://schemas.microsoft.com/office/powerpoint/2010/main" val="368251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F887F-94F1-98DE-90E2-91130DB4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" t="-248" r="46626" b="25729"/>
          <a:stretch/>
        </p:blipFill>
        <p:spPr>
          <a:xfrm>
            <a:off x="549909" y="1877179"/>
            <a:ext cx="4696813" cy="358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215D6-7903-3820-4812-0832E3E3FFC7}"/>
              </a:ext>
            </a:extLst>
          </p:cNvPr>
          <p:cNvSpPr txBox="1"/>
          <p:nvPr/>
        </p:nvSpPr>
        <p:spPr>
          <a:xfrm>
            <a:off x="5547663" y="1877179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Extract spatial features from the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Pooling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Downsample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maps to reduce computational 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Dense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 high-level representations for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Layer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Provides class probabilities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1CFF04-EFB4-F66F-85FD-ADBF8DD4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671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184B0-3712-5753-1A84-8FB2D55CA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03542" y="383553"/>
            <a:ext cx="11384915" cy="5948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CEFA0-837F-B79C-2210-DB764EDC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959" y="1135948"/>
            <a:ext cx="8630889" cy="1684046"/>
          </a:xfrm>
          <a:solidFill>
            <a:srgbClr val="486941"/>
          </a:solidFill>
        </p:spPr>
        <p:txBody>
          <a:bodyPr/>
          <a:lstStyle/>
          <a:p>
            <a:r>
              <a:rPr lang="en-US" b="1" dirty="0"/>
              <a:t>Hyperparameters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42292-B6C7-0EF1-D585-83D963A2A83E}"/>
              </a:ext>
            </a:extLst>
          </p:cNvPr>
          <p:cNvSpPr txBox="1"/>
          <p:nvPr/>
        </p:nvSpPr>
        <p:spPr>
          <a:xfrm>
            <a:off x="1066799" y="2809834"/>
            <a:ext cx="8630889" cy="2457532"/>
          </a:xfrm>
          <a:prstGeom prst="rect">
            <a:avLst/>
          </a:prstGeom>
          <a:solidFill>
            <a:srgbClr val="486941"/>
          </a:solidFill>
          <a:ln>
            <a:solidFill>
              <a:srgbClr val="48694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Optimizer:</a:t>
            </a:r>
            <a:r>
              <a:rPr lang="en-US" sz="2000" dirty="0"/>
              <a:t> Adam optimizer with a learning rate of 0.001.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Loss Function: </a:t>
            </a:r>
            <a:r>
              <a:rPr lang="en-US" sz="2000" dirty="0"/>
              <a:t>Categorical cross-entropy for multi-class classification.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Epochs: </a:t>
            </a:r>
            <a:r>
              <a:rPr lang="en-US" sz="2000" dirty="0"/>
              <a:t>Trained the model for 10 iterations.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Metrics: </a:t>
            </a:r>
            <a:r>
              <a:rPr lang="en-US" sz="2000" dirty="0"/>
              <a:t>Monitored accuracy during training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351222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80B4-79AA-1595-B51F-F59DC670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83B7CA-CC41-D3EC-20BA-EBEB4195A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918" y="723789"/>
            <a:ext cx="3492282" cy="2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CB05C8-9195-604C-A976-244470D70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918" y="3429000"/>
            <a:ext cx="3564703" cy="24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249BE-CA57-4363-49EB-303849A0F9CD}"/>
              </a:ext>
            </a:extLst>
          </p:cNvPr>
          <p:cNvSpPr txBox="1"/>
          <p:nvPr/>
        </p:nvSpPr>
        <p:spPr>
          <a:xfrm>
            <a:off x="831916" y="2014194"/>
            <a:ext cx="43339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accuracy: 0.9825 </a:t>
            </a:r>
          </a:p>
          <a:p>
            <a:r>
              <a:rPr lang="en-US" sz="2000" dirty="0"/>
              <a:t>loss: 0.0534 </a:t>
            </a:r>
          </a:p>
          <a:p>
            <a:r>
              <a:rPr lang="en-US" sz="2000" dirty="0" err="1"/>
              <a:t>val_accuracy</a:t>
            </a:r>
            <a:r>
              <a:rPr lang="en-US" sz="2000" dirty="0"/>
              <a:t>: 0.9900 </a:t>
            </a:r>
          </a:p>
          <a:p>
            <a:r>
              <a:rPr lang="en-US" sz="2000" dirty="0" err="1"/>
              <a:t>val_loss</a:t>
            </a:r>
            <a:r>
              <a:rPr lang="en-US" sz="2000" dirty="0"/>
              <a:t>: 0.0279</a:t>
            </a:r>
          </a:p>
        </p:txBody>
      </p:sp>
    </p:spTree>
    <p:extLst>
      <p:ext uri="{BB962C8B-B14F-4D97-AF65-F5344CB8AC3E}">
        <p14:creationId xmlns:p14="http://schemas.microsoft.com/office/powerpoint/2010/main" val="4063115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FC83A0-AB98-4659-ACD5-D2185007C70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2B7C465-BD8F-4B6A-8925-267AB00CD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949939-2C9E-4399-80BE-3FEFB064C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677</TotalTime>
  <Words>350</Words>
  <Application>Microsoft Macintosh PowerPoint</Application>
  <PresentationFormat>Widescreen</PresentationFormat>
  <Paragraphs>57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Savon</vt:lpstr>
      <vt:lpstr>Rice Classification</vt:lpstr>
      <vt:lpstr>Goal</vt:lpstr>
      <vt:lpstr>Dataset</vt:lpstr>
      <vt:lpstr>PowerPoint Presentation</vt:lpstr>
      <vt:lpstr>Train – Test Split</vt:lpstr>
      <vt:lpstr>Data Preprocessing:</vt:lpstr>
      <vt:lpstr>Model Architecture</vt:lpstr>
      <vt:lpstr>Hyperparameters</vt:lpstr>
      <vt:lpstr>Training Performance</vt:lpstr>
      <vt:lpstr>Model Evaluation </vt:lpstr>
      <vt:lpstr>Confusion Matrix</vt:lpstr>
      <vt:lpstr>Misclassified Images</vt:lpstr>
      <vt:lpstr>Spark Performance</vt:lpstr>
      <vt:lpstr>PowerPoint Presentation</vt:lpstr>
      <vt:lpstr>Spark Performance on 7 VM’s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pmendem</dc:creator>
  <cp:lastModifiedBy>nmokkapa</cp:lastModifiedBy>
  <cp:revision>7</cp:revision>
  <dcterms:created xsi:type="dcterms:W3CDTF">2024-12-03T16:00:19Z</dcterms:created>
  <dcterms:modified xsi:type="dcterms:W3CDTF">2025-02-21T18:13:35Z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